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7.jpg" ContentType="image/jpeg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73" r:id="rId3"/>
    <p:sldId id="272" r:id="rId4"/>
    <p:sldId id="258" r:id="rId5"/>
    <p:sldId id="267" r:id="rId6"/>
    <p:sldId id="274" r:id="rId7"/>
    <p:sldId id="276" r:id="rId8"/>
    <p:sldId id="269" r:id="rId9"/>
    <p:sldId id="270" r:id="rId10"/>
    <p:sldId id="275" r:id="rId11"/>
    <p:sldId id="27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E1F"/>
    <a:srgbClr val="FFFFFF"/>
    <a:srgbClr val="14967C"/>
    <a:srgbClr val="A50E82"/>
    <a:srgbClr val="FF8B8B"/>
    <a:srgbClr val="FFCCFF"/>
    <a:srgbClr val="FF66FF"/>
    <a:srgbClr val="CC00CC"/>
    <a:srgbClr val="FDA1B0"/>
    <a:srgbClr val="47A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7998481321913"/>
          <c:y val="2.2577624482473583E-2"/>
          <c:w val="0.86408016916429164"/>
          <c:h val="0.91505871137021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189709116792168E-2"/>
                  <c:y val="7.397005435925333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373 622,62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18889374690336"/>
                      <c:h val="0.123628617519098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7EC6-421B-8B8E-DD38B94BEFAA}"/>
                </c:ext>
              </c:extLst>
            </c:dLbl>
            <c:dLbl>
              <c:idx val="1"/>
              <c:layout>
                <c:manualLayout>
                  <c:x val="6.4455821720205822E-2"/>
                  <c:y val="1.97253478291342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554 578,63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C6-421B-8B8E-DD38B94BEFA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298 149,06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C6-421B-8B8E-DD38B94BE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373622.62</c:v>
                </c:pt>
                <c:pt idx="1">
                  <c:v>554578.63</c:v>
                </c:pt>
                <c:pt idx="2">
                  <c:v>298149.06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C6-421B-8B8E-DD38B94BEF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372210530169311E-2"/>
                  <c:y val="-2.508380845988328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202 184,3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72754248763527"/>
                      <c:h val="0.13842262839094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EC6-421B-8B8E-DD38B94BEFAA}"/>
                </c:ext>
              </c:extLst>
            </c:dLbl>
            <c:dLbl>
              <c:idx val="1"/>
              <c:layout>
                <c:manualLayout>
                  <c:x val="3.5639412997903561E-2"/>
                  <c:y val="-1.24137917552222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202 487,6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C6-421B-8B8E-DD38B94BEFAA}"/>
                </c:ext>
              </c:extLst>
            </c:dLbl>
            <c:dLbl>
              <c:idx val="2"/>
              <c:layout>
                <c:manualLayout>
                  <c:x val="3.1446540880503145E-2"/>
                  <c:y val="-2.068965292537030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204</a:t>
                    </a:r>
                    <a:r>
                      <a:rPr lang="en-US" baseline="0" dirty="0"/>
                      <a:t> 657,9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C6-421B-8B8E-DD38B94BE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202184.3</c:v>
                </c:pt>
                <c:pt idx="1">
                  <c:v>202487.6</c:v>
                </c:pt>
                <c:pt idx="2">
                  <c:v>204657.9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C6-421B-8B8E-DD38B94BEF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409143874096912E-2"/>
                  <c:y val="-7.00036286097532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143 854,8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12411219323269"/>
                      <c:h val="6.18143087595493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7EC6-421B-8B8E-DD38B94BEFAA}"/>
                </c:ext>
              </c:extLst>
            </c:dLbl>
            <c:dLbl>
              <c:idx val="1"/>
              <c:layout>
                <c:manualLayout>
                  <c:x val="2.0964324655329342E-2"/>
                  <c:y val="3.15716229126999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115 083,9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651139001013808E-2"/>
                      <c:h val="0.135956959912307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EC6-421B-8B8E-DD38B94BEFAA}"/>
                </c:ext>
              </c:extLst>
            </c:dLbl>
            <c:dLbl>
              <c:idx val="2"/>
              <c:layout>
                <c:manualLayout>
                  <c:x val="2.3060796645702306E-2"/>
                  <c:y val="-4.13793058507406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115 083,9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C6-421B-8B8E-DD38B94BE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143854.79999999999</c:v>
                </c:pt>
                <c:pt idx="1">
                  <c:v>115083.9</c:v>
                </c:pt>
                <c:pt idx="2">
                  <c:v>115083.9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C6-421B-8B8E-DD38B94BEF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0125786163522E-2"/>
                  <c:y val="-2.275861821790733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</a:t>
                    </a:r>
                    <a:r>
                      <a:rPr lang="en-US" baseline="0" dirty="0"/>
                      <a:t> 301,6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C6-421B-8B8E-DD38B94BEFAA}"/>
                </c:ext>
              </c:extLst>
            </c:dLbl>
            <c:dLbl>
              <c:idx val="1"/>
              <c:layout>
                <c:manualLayout>
                  <c:x val="2.2012578616352124E-2"/>
                  <c:y val="-2.89655140955185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17 301,6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C6-421B-8B8E-DD38B94BEFAA}"/>
                </c:ext>
              </c:extLst>
            </c:dLbl>
            <c:dLbl>
              <c:idx val="2"/>
              <c:layout>
                <c:manualLayout>
                  <c:x val="3.0398322851153039E-2"/>
                  <c:y val="-1.65517223402962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13 864,3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C6-421B-8B8E-DD38B94BE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#,##0.00</c:formatCode>
                <c:ptCount val="4"/>
                <c:pt idx="0">
                  <c:v>17301.599999999999</c:v>
                </c:pt>
                <c:pt idx="1">
                  <c:v>17301.599999999999</c:v>
                </c:pt>
                <c:pt idx="2">
                  <c:v>17301.599999999999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C6-421B-8B8E-DD38B94BE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3805000"/>
        <c:axId val="323813856"/>
      </c:barChart>
      <c:catAx>
        <c:axId val="32380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3813856"/>
        <c:crosses val="autoZero"/>
        <c:auto val="1"/>
        <c:lblAlgn val="ctr"/>
        <c:lblOffset val="100"/>
        <c:noMultiLvlLbl val="0"/>
      </c:catAx>
      <c:valAx>
        <c:axId val="32381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3805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587249706994178"/>
          <c:y val="9.7375281305969993E-2"/>
          <c:w val="0.20475247197873847"/>
          <c:h val="0.83442494331523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03347475700934"/>
          <c:y val="4.378629170339364E-2"/>
          <c:w val="0.69160092172666543"/>
          <c:h val="0.77927350453766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(тыс.руб.)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46695783808316E-2"/>
                  <c:y val="-7.4949556587800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0D-4B8F-8E23-C366C69557E7}"/>
                </c:ext>
              </c:extLst>
            </c:dLbl>
            <c:dLbl>
              <c:idx val="1"/>
              <c:layout>
                <c:manualLayout>
                  <c:x val="-1.2344711351576231E-2"/>
                  <c:y val="-6.2801568061199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0D-4B8F-8E23-C366C69557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Программные </c:v>
                </c:pt>
                <c:pt idx="1">
                  <c:v>Непрограммные</c:v>
                </c:pt>
                <c:pt idx="2">
                  <c:v>Условно-утвержденные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806211.25</c:v>
                </c:pt>
                <c:pt idx="1">
                  <c:v>15516.17</c:v>
                </c:pt>
                <c:pt idx="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B9-4A43-B04D-F5FF9C3DE2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(тыс.руб.)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6112324325346503E-3"/>
                  <c:y val="-2.8260705627539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0D-4B8F-8E23-C366C69557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Программные </c:v>
                </c:pt>
                <c:pt idx="1">
                  <c:v>Непрограммные</c:v>
                </c:pt>
                <c:pt idx="2">
                  <c:v>Условно-утвержденные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994372.28</c:v>
                </c:pt>
                <c:pt idx="1">
                  <c:v>16783.09</c:v>
                </c:pt>
                <c:pt idx="2">
                  <c:v>5946.14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B9-4A43-B04D-F5FF9C3DE2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(тыс.руб.)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3369729760395E-2"/>
                  <c:y val="6.2801568061199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0D-4B8F-8E23-C366C69557E7}"/>
                </c:ext>
              </c:extLst>
            </c:dLbl>
            <c:dLbl>
              <c:idx val="1"/>
              <c:layout>
                <c:manualLayout>
                  <c:x val="3.1422901622193959E-2"/>
                  <c:y val="-2.8260704065511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0D-4B8F-8E23-C366C69557E7}"/>
                </c:ext>
              </c:extLst>
            </c:dLbl>
            <c:dLbl>
              <c:idx val="2"/>
              <c:layout>
                <c:manualLayout>
                  <c:x val="5.6112324325347327E-3"/>
                  <c:y val="-3.140078403059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0D-4B8F-8E23-C366C69557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Программные </c:v>
                </c:pt>
                <c:pt idx="1">
                  <c:v>Непрограммные</c:v>
                </c:pt>
                <c:pt idx="2">
                  <c:v>Условно-утвержденные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730894.92</c:v>
                </c:pt>
                <c:pt idx="1">
                  <c:v>16783.09</c:v>
                </c:pt>
                <c:pt idx="2">
                  <c:v>11903.78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B9-4A43-B04D-F5FF9C3DE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401216"/>
        <c:axId val="136041216"/>
      </c:barChart>
      <c:catAx>
        <c:axId val="13340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136041216"/>
        <c:crossesAt val="0"/>
        <c:auto val="1"/>
        <c:lblAlgn val="ctr"/>
        <c:lblOffset val="100"/>
        <c:noMultiLvlLbl val="0"/>
      </c:catAx>
      <c:valAx>
        <c:axId val="136041216"/>
        <c:scaling>
          <c:orientation val="minMax"/>
          <c:max val="120000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200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401216"/>
        <c:crosses val="autoZero"/>
        <c:crossBetween val="between"/>
        <c:majorUnit val="200000"/>
      </c:valAx>
    </c:plotArea>
    <c:legend>
      <c:legendPos val="r"/>
      <c:layout>
        <c:manualLayout>
          <c:xMode val="edge"/>
          <c:yMode val="edge"/>
          <c:x val="0.82265642459161936"/>
          <c:y val="0.37531049735534333"/>
          <c:w val="0.17734357540838064"/>
          <c:h val="0.27645149686238457"/>
        </c:manualLayout>
      </c:layout>
      <c:overlay val="0"/>
      <c:txPr>
        <a:bodyPr/>
        <a:lstStyle/>
        <a:p>
          <a:pPr>
            <a:defRPr b="0" baseline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24F9D-EECE-43EC-AA54-29F30730AF72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8B017-C075-44FE-B50B-B0179E08C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13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8B017-C075-44FE-B50B-B0179E08CF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10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81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7994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21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199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408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1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5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3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43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3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0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9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5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13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7449F37-DF76-4A29-ACD6-26965CF6D8E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64F2B11-56DF-4243-9D1F-BBDA25948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5515" y="78566"/>
            <a:ext cx="8449651" cy="976511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– 2025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</p:txBody>
      </p:sp>
      <p:sp>
        <p:nvSpPr>
          <p:cNvPr id="4" name="Текст 7"/>
          <p:cNvSpPr txBox="1">
            <a:spLocks/>
          </p:cNvSpPr>
          <p:nvPr/>
        </p:nvSpPr>
        <p:spPr>
          <a:xfrm>
            <a:off x="5036986" y="4418638"/>
            <a:ext cx="6672263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66"/>
            <a:ext cx="3406889" cy="296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998029"/>
            <a:ext cx="12192000" cy="8599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 решению «О бюджете муниципального образования «Северо-Байкальский район» на 2023 год и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2024 и 2025 годов»  № ___от________</a:t>
            </a:r>
          </a:p>
        </p:txBody>
      </p:sp>
    </p:spTree>
    <p:extLst>
      <p:ext uri="{BB962C8B-B14F-4D97-AF65-F5344CB8AC3E}">
        <p14:creationId xmlns:p14="http://schemas.microsoft.com/office/powerpoint/2010/main" val="1769608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accent6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2431642"/>
            <a:ext cx="6086474" cy="4512083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" y="1544715"/>
            <a:ext cx="6467475" cy="5237084"/>
          </a:xfrm>
        </p:spPr>
        <p:txBody>
          <a:bodyPr>
            <a:noAutofit/>
          </a:bodyPr>
          <a:lstStyle/>
          <a:p>
            <a:pPr marL="0" indent="0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–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61 194,76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–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61 380,87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января 202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 –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61 495,84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обслуживание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долга в проекте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202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–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37,48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6201"/>
            <a:ext cx="12191998" cy="10287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долга, расходы на его обслуживание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84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72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Спасибо                                      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70757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11"/>
            <a:ext cx="12192000" cy="6812389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79501"/>
            <a:ext cx="1219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 бюджета муниципального образования                  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«Северо-Байкальский район» на 2023 год и плановый период 2024 и 2025 годы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687240"/>
              </p:ext>
            </p:extLst>
          </p:nvPr>
        </p:nvGraphicFramePr>
        <p:xfrm>
          <a:off x="70336" y="3088887"/>
          <a:ext cx="12036672" cy="3329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168">
                  <a:extLst>
                    <a:ext uri="{9D8B030D-6E8A-4147-A177-3AD203B41FA5}">
                      <a16:colId xmlns:a16="http://schemas.microsoft.com/office/drawing/2014/main" val="1542991593"/>
                    </a:ext>
                  </a:extLst>
                </a:gridCol>
                <a:gridCol w="3009168">
                  <a:extLst>
                    <a:ext uri="{9D8B030D-6E8A-4147-A177-3AD203B41FA5}">
                      <a16:colId xmlns:a16="http://schemas.microsoft.com/office/drawing/2014/main" val="505835716"/>
                    </a:ext>
                  </a:extLst>
                </a:gridCol>
                <a:gridCol w="3009168">
                  <a:extLst>
                    <a:ext uri="{9D8B030D-6E8A-4147-A177-3AD203B41FA5}">
                      <a16:colId xmlns:a16="http://schemas.microsoft.com/office/drawing/2014/main" val="2573203587"/>
                    </a:ext>
                  </a:extLst>
                </a:gridCol>
                <a:gridCol w="3009168">
                  <a:extLst>
                    <a:ext uri="{9D8B030D-6E8A-4147-A177-3AD203B41FA5}">
                      <a16:colId xmlns:a16="http://schemas.microsoft.com/office/drawing/2014/main" val="3429714740"/>
                    </a:ext>
                  </a:extLst>
                </a:gridCol>
              </a:tblGrid>
              <a:tr h="70094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023696"/>
                  </a:ext>
                </a:extLst>
              </a:tr>
              <a:tr h="7009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864 205,42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1 017 101,52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759 581,79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811485"/>
                  </a:ext>
                </a:extLst>
              </a:tr>
              <a:tr h="70094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821 727,42 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1 017</a:t>
                      </a:r>
                      <a:r>
                        <a:rPr lang="ru-RU" sz="2400" b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101,52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759 581,79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874390"/>
                  </a:ext>
                </a:extLst>
              </a:tr>
              <a:tr h="122665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(профицит),     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42 478,00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2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799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BF0E7"/>
            </a:gs>
            <a:gs pos="99000">
              <a:srgbClr val="6A9E1F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73518"/>
              </p:ext>
            </p:extLst>
          </p:nvPr>
        </p:nvGraphicFramePr>
        <p:xfrm>
          <a:off x="-2" y="2"/>
          <a:ext cx="12192001" cy="704769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9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8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90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4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914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 по состоянию на 01.10.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2022г.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2023г.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2024г.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9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– всего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122 851,90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122 389,51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122 761,73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122 991,68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106 658,43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108 594,58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108 966,80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100,34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109 196,75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100,21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9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92 812,38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89 307,50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96,22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89 470,50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89 470,</a:t>
                      </a:r>
                      <a:r>
                        <a:rPr lang="ru-RU" sz="22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8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(доходы от акцизов на нефтепродукты)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3 825,13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3 522,28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92,08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3 731,50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105,94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3 961,45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106,16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8 519,08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14 209,80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14 209,80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22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209,80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127,04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155,00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122,01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155,00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155,00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Госпошлина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1 374,80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101,83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3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16 193,47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13 794,93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85,19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13 794,93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13 794,93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013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2975" y="362635"/>
            <a:ext cx="103060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 безвозмездных поступлений из республиканского бюджета (тыс. рублей)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0246" y="4465027"/>
            <a:ext cx="3429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080372704"/>
              </p:ext>
            </p:extLst>
          </p:nvPr>
        </p:nvGraphicFramePr>
        <p:xfrm>
          <a:off x="96714" y="1316741"/>
          <a:ext cx="12019085" cy="515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410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Что такое финансы - финансы, понятие финансов, признаки финансов, финансовые  отношения » Мир Дене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3" y="489857"/>
            <a:ext cx="8683348" cy="21336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передаваемые бюджетам поселений из бюджета муниципального района на осуществление части полномочий по решению вопросов местного значения  на 2022 – 2024 годы запланированы в сумме: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5449" y="3037114"/>
            <a:ext cx="5486401" cy="1872343"/>
          </a:xfrm>
        </p:spPr>
        <p:txBody>
          <a:bodyPr>
            <a:normAutofit/>
          </a:bodyPr>
          <a:lstStyle/>
          <a:p>
            <a:r>
              <a:rPr lang="ru-RU" b="1" dirty="0"/>
              <a:t>2022 год – 17 551 049,66 рублей;</a:t>
            </a:r>
          </a:p>
          <a:p>
            <a:r>
              <a:rPr lang="ru-RU" b="1" dirty="0"/>
              <a:t>2022 год – 16 981 192,66 рублей;</a:t>
            </a:r>
          </a:p>
          <a:p>
            <a:r>
              <a:rPr lang="ru-RU" b="1" dirty="0"/>
              <a:t>2022 год – 16 958 578,66 рублей.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932"/>
            <a:ext cx="12199433" cy="69778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4039" y="178420"/>
            <a:ext cx="10749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передаваемые бюджетам поселений из бюджета муниципального района на осуществление части полномочий по решению вопросов местного значения  на 2023 – 2025 годы запланированы в сумме: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1600" y="2967334"/>
            <a:ext cx="90106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17 924,76 тыс.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17 986,85 тыс. </a:t>
            </a:r>
            <a:r>
              <a:rPr lang="ru-RU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18 021,65 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74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554546"/>
            <a:ext cx="5410200" cy="4303454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4826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76" y="1"/>
            <a:ext cx="120491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заключенными соглашениями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202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202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325" y="2554546"/>
            <a:ext cx="7439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– 4 852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,96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– 4 888,05 тыс. руб.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– 4 924,95 тыс. руб. </a:t>
            </a:r>
          </a:p>
        </p:txBody>
      </p:sp>
    </p:spTree>
    <p:extLst>
      <p:ext uri="{BB962C8B-B14F-4D97-AF65-F5344CB8AC3E}">
        <p14:creationId xmlns:p14="http://schemas.microsoft.com/office/powerpoint/2010/main" val="344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A1B0"/>
            </a:gs>
            <a:gs pos="100000">
              <a:schemeClr val="tx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2438400"/>
            <a:ext cx="5580731" cy="5419725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72716" y="203276"/>
            <a:ext cx="104375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муниципального образования                  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«Северо-Байкальский район» на 2023 год и плановый период 2024 и 2025 годы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760517"/>
              </p:ext>
            </p:extLst>
          </p:nvPr>
        </p:nvGraphicFramePr>
        <p:xfrm>
          <a:off x="0" y="3286125"/>
          <a:ext cx="8836268" cy="3644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067">
                  <a:extLst>
                    <a:ext uri="{9D8B030D-6E8A-4147-A177-3AD203B41FA5}">
                      <a16:colId xmlns:a16="http://schemas.microsoft.com/office/drawing/2014/main" val="1542991593"/>
                    </a:ext>
                  </a:extLst>
                </a:gridCol>
                <a:gridCol w="2209067">
                  <a:extLst>
                    <a:ext uri="{9D8B030D-6E8A-4147-A177-3AD203B41FA5}">
                      <a16:colId xmlns:a16="http://schemas.microsoft.com/office/drawing/2014/main" val="505835716"/>
                    </a:ext>
                  </a:extLst>
                </a:gridCol>
                <a:gridCol w="2281813">
                  <a:extLst>
                    <a:ext uri="{9D8B030D-6E8A-4147-A177-3AD203B41FA5}">
                      <a16:colId xmlns:a16="http://schemas.microsoft.com/office/drawing/2014/main" val="2573203587"/>
                    </a:ext>
                  </a:extLst>
                </a:gridCol>
                <a:gridCol w="2136321">
                  <a:extLst>
                    <a:ext uri="{9D8B030D-6E8A-4147-A177-3AD203B41FA5}">
                      <a16:colId xmlns:a16="http://schemas.microsoft.com/office/drawing/2014/main" val="3429714740"/>
                    </a:ext>
                  </a:extLst>
                </a:gridCol>
              </a:tblGrid>
              <a:tr h="79881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023696"/>
                  </a:ext>
                </a:extLst>
              </a:tr>
              <a:tr h="7988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864 205,42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1 017 101,52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759 581,79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811485"/>
                  </a:ext>
                </a:extLst>
              </a:tr>
              <a:tr h="79881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821 727,42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1 017 101,52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759 581,79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874390"/>
                  </a:ext>
                </a:extLst>
              </a:tr>
              <a:tr h="117544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Дорожный фонд,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12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28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693092"/>
              </p:ext>
            </p:extLst>
          </p:nvPr>
        </p:nvGraphicFramePr>
        <p:xfrm>
          <a:off x="0" y="0"/>
          <a:ext cx="12191999" cy="529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9592" y="4980842"/>
            <a:ext cx="11849832" cy="172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органов местного самоуправления (тыс. руб.):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Норматив: 46 126,53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Предусмотрено: 26 101,7</a:t>
            </a:r>
          </a:p>
        </p:txBody>
      </p:sp>
    </p:spTree>
    <p:extLst>
      <p:ext uri="{BB962C8B-B14F-4D97-AF65-F5344CB8AC3E}">
        <p14:creationId xmlns:p14="http://schemas.microsoft.com/office/powerpoint/2010/main" val="222439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мешок с рублями, Стоковые Фотографии и Роялти-Фри Изображения мешок  с рублями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5313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428625" y="286435"/>
            <a:ext cx="40195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Резервные фонды администрации МО «Северо-Байкальский район»</a:t>
            </a:r>
            <a:endParaRPr lang="ru-RU" sz="2800" b="1" dirty="0"/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6500812" y="413734"/>
            <a:ext cx="3638550" cy="2085975"/>
          </a:xfrm>
          <a:prstGeom prst="curvedDownArrow">
            <a:avLst>
              <a:gd name="adj1" fmla="val 25899"/>
              <a:gd name="adj2" fmla="val 50000"/>
              <a:gd name="adj3" fmla="val 25000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396286" y="2755708"/>
            <a:ext cx="2562226" cy="168989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34425" y="2872491"/>
            <a:ext cx="3457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 финансирования для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 ЧС 50,0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8" name="Выгнутая вниз стрелка 7"/>
          <p:cNvSpPr/>
          <p:nvPr/>
        </p:nvSpPr>
        <p:spPr>
          <a:xfrm rot="10800000">
            <a:off x="1654968" y="1643862"/>
            <a:ext cx="3105150" cy="1489780"/>
          </a:xfrm>
          <a:prstGeom prst="curvedUpArrow">
            <a:avLst>
              <a:gd name="adj1" fmla="val 25000"/>
              <a:gd name="adj2" fmla="val 50000"/>
              <a:gd name="adj3" fmla="val 2691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8175" y="3138990"/>
            <a:ext cx="3324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350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тыс.рублей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3413" y="3305817"/>
            <a:ext cx="2933700" cy="208800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33488" y="3472655"/>
            <a:ext cx="24479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Резервный фонд финансирования непредвиденных расходов администрации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300,0 тыс. рублей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27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850</TotalTime>
  <Words>501</Words>
  <Application>Microsoft Office PowerPoint</Application>
  <PresentationFormat>Широкоэкранный</PresentationFormat>
  <Paragraphs>159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Monotype Corsiva</vt:lpstr>
      <vt:lpstr>Times New Roman</vt:lpstr>
      <vt:lpstr>Wingdings 3</vt:lpstr>
      <vt:lpstr>Сектор</vt:lpstr>
      <vt:lpstr>2023 – 2025 гг.</vt:lpstr>
      <vt:lpstr>Презентация PowerPoint</vt:lpstr>
      <vt:lpstr>Презентация PowerPoint</vt:lpstr>
      <vt:lpstr>Презентация PowerPoint</vt:lpstr>
      <vt:lpstr>Межбюджетные трансферты, передаваемые бюджетам поселений из бюджета муниципального района на осуществление части полномочий по решению вопросов местного значения  на 2022 – 2024 годы запланированы в сумме:</vt:lpstr>
      <vt:lpstr>Презентация PowerPoint</vt:lpstr>
      <vt:lpstr>Презентация PowerPoint</vt:lpstr>
      <vt:lpstr>Презентация PowerPoint</vt:lpstr>
      <vt:lpstr>Презентация PowerPoint</vt:lpstr>
      <vt:lpstr>на 1 января 2024 года – 61 194,76 тыс. рублей;  на 1 января 2025 года – 61 380,87 тыс. рублей;  на 1 января 2026 года – 61 495,84 тыс. рублей.   Расходы на обслуживание муниципального долга в проекте бюджета на 2023 год – 37,48 тыс. рублей </vt:lpstr>
      <vt:lpstr>Спасибо                                      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исполнении бюджета муниципального образования «Северо-Байкальский район» за 2019 год.</dc:title>
  <dc:creator>dreamy</dc:creator>
  <cp:lastModifiedBy>Karagaev</cp:lastModifiedBy>
  <cp:revision>97</cp:revision>
  <dcterms:created xsi:type="dcterms:W3CDTF">2020-05-24T11:15:54Z</dcterms:created>
  <dcterms:modified xsi:type="dcterms:W3CDTF">2022-11-28T01:25:42Z</dcterms:modified>
</cp:coreProperties>
</file>