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7.jpg" ContentType="image/jpeg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73" r:id="rId3"/>
    <p:sldId id="281" r:id="rId4"/>
    <p:sldId id="258" r:id="rId5"/>
    <p:sldId id="267" r:id="rId6"/>
    <p:sldId id="274" r:id="rId7"/>
    <p:sldId id="282" r:id="rId8"/>
    <p:sldId id="279" r:id="rId9"/>
    <p:sldId id="269" r:id="rId10"/>
    <p:sldId id="280" r:id="rId11"/>
    <p:sldId id="275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E1F"/>
    <a:srgbClr val="FFFFFF"/>
    <a:srgbClr val="14967C"/>
    <a:srgbClr val="A50E82"/>
    <a:srgbClr val="FF8B8B"/>
    <a:srgbClr val="FFCCFF"/>
    <a:srgbClr val="FF66FF"/>
    <a:srgbClr val="CC00CC"/>
    <a:srgbClr val="FDA1B0"/>
    <a:srgbClr val="47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998481321913"/>
          <c:y val="2.2577624482473583E-2"/>
          <c:w val="0.86408016916429164"/>
          <c:h val="0.91505871137021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189709116792168E-2"/>
                  <c:y val="7.39700543592533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533</a:t>
                    </a:r>
                    <a:r>
                      <a:rPr lang="en-US" sz="2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398,88</a:t>
                    </a:r>
                    <a:endPara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8889374690336"/>
                      <c:h val="0.12362861751909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EC6-421B-8B8E-DD38B94BEFAA}"/>
                </c:ext>
              </c:extLst>
            </c:dLbl>
            <c:dLbl>
              <c:idx val="1"/>
              <c:layout>
                <c:manualLayout>
                  <c:x val="6.4455821720205822E-2"/>
                  <c:y val="1.9725347829134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302</a:t>
                    </a:r>
                    <a:r>
                      <a:rPr lang="en-US" baseline="0" dirty="0"/>
                      <a:t> 122,2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C6-421B-8B8E-DD38B94BEFAA}"/>
                </c:ext>
              </c:extLst>
            </c:dLbl>
            <c:dLbl>
              <c:idx val="2"/>
              <c:layout>
                <c:manualLayout>
                  <c:x val="-1.6906445041365462E-2"/>
                  <c:y val="2.4656684786417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148 674,8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533398.88</c:v>
                </c:pt>
                <c:pt idx="1">
                  <c:v>302122.2</c:v>
                </c:pt>
                <c:pt idx="2">
                  <c:v>148674.79999999999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6-421B-8B8E-DD38B94BE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372210530169311E-2"/>
                  <c:y val="-2.50838084598832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196 541,5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2754248763527"/>
                      <c:h val="0.1384226283909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EC6-421B-8B8E-DD38B94BEFAA}"/>
                </c:ext>
              </c:extLst>
            </c:dLbl>
            <c:dLbl>
              <c:idx val="1"/>
              <c:layout>
                <c:manualLayout>
                  <c:x val="3.5639412997903561E-2"/>
                  <c:y val="-1.24137917552222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205 776,2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C6-421B-8B8E-DD38B94BEFAA}"/>
                </c:ext>
              </c:extLst>
            </c:dLbl>
            <c:dLbl>
              <c:idx val="2"/>
              <c:layout>
                <c:manualLayout>
                  <c:x val="3.1446540880503145E-2"/>
                  <c:y val="-2.06896529253703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205 778,3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196541.5</c:v>
                </c:pt>
                <c:pt idx="1">
                  <c:v>205776.2</c:v>
                </c:pt>
                <c:pt idx="2">
                  <c:v>205778.3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6-421B-8B8E-DD38B94BE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4692407949523614E-2"/>
                  <c:y val="-7.0003628609753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126 823,4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2411219323269"/>
                      <c:h val="6.18143087595493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EC6-421B-8B8E-DD38B94BEFAA}"/>
                </c:ext>
              </c:extLst>
            </c:dLbl>
            <c:dLbl>
              <c:idx val="1"/>
              <c:layout>
                <c:manualLayout>
                  <c:x val="2.0964324655329342E-2"/>
                  <c:y val="3.1571622912699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115 083,9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51139001013808E-2"/>
                      <c:h val="0.13595695991230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C6-421B-8B8E-DD38B94BEFAA}"/>
                </c:ext>
              </c:extLst>
            </c:dLbl>
            <c:dLbl>
              <c:idx val="2"/>
              <c:layout>
                <c:manualLayout>
                  <c:x val="2.3060796645702306E-2"/>
                  <c:y val="-4.13793058507406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101 458,7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126823.4</c:v>
                </c:pt>
                <c:pt idx="1">
                  <c:v>115083.9</c:v>
                </c:pt>
                <c:pt idx="2">
                  <c:v>101458.7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6-421B-8B8E-DD38B94BE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0125786163522E-2"/>
                  <c:y val="-2.27586182179073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  <a:r>
                      <a:rPr lang="en-US" baseline="0" dirty="0"/>
                      <a:t> 591,4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C6-421B-8B8E-DD38B94BEFAA}"/>
                </c:ext>
              </c:extLst>
            </c:dLbl>
            <c:dLbl>
              <c:idx val="1"/>
              <c:layout>
                <c:manualLayout>
                  <c:x val="2.2012578616352124E-2"/>
                  <c:y val="-2.8965514095518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18 591,4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C6-421B-8B8E-DD38B94BEFAA}"/>
                </c:ext>
              </c:extLst>
            </c:dLbl>
            <c:dLbl>
              <c:idx val="2"/>
              <c:layout>
                <c:manualLayout>
                  <c:x val="3.0398322851153039E-2"/>
                  <c:y val="-1.65517223402962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437,3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18591.400000000001</c:v>
                </c:pt>
                <c:pt idx="1">
                  <c:v>18591.400000000001</c:v>
                </c:pt>
                <c:pt idx="2">
                  <c:v>3437.3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C6-421B-8B8E-DD38B94BE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805000"/>
        <c:axId val="323813856"/>
      </c:barChart>
      <c:catAx>
        <c:axId val="32380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813856"/>
        <c:crosses val="autoZero"/>
        <c:auto val="1"/>
        <c:lblAlgn val="ctr"/>
        <c:lblOffset val="100"/>
        <c:noMultiLvlLbl val="0"/>
      </c:catAx>
      <c:valAx>
        <c:axId val="3238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80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587249706994178"/>
          <c:y val="9.7375281305969993E-2"/>
          <c:w val="0.20475247197873847"/>
          <c:h val="0.8344249433152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3347475700934"/>
          <c:y val="4.378629170339364E-2"/>
          <c:w val="0.69160092172666543"/>
          <c:h val="0.77927350453766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46695783808316E-2"/>
                  <c:y val="-7.4949556587800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D-4B8F-8E23-C366C69557E7}"/>
                </c:ext>
              </c:extLst>
            </c:dLbl>
            <c:dLbl>
              <c:idx val="1"/>
              <c:layout>
                <c:manualLayout>
                  <c:x val="-2.9011403298179479E-2"/>
                  <c:y val="-2.067667503814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D-4B8F-8E23-C366C6955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Программные </c:v>
                </c:pt>
                <c:pt idx="1">
                  <c:v>Непрограммные</c:v>
                </c:pt>
                <c:pt idx="2">
                  <c:v>Условно-утвержденные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1052408.57</c:v>
                </c:pt>
                <c:pt idx="1">
                  <c:v>16127.23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9-4A43-B04D-F5FF9C3DE2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375002819472013E-2"/>
                  <c:y val="-2.3994094807658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BC-43CF-9BBD-7DDCA2ECB7D5}"/>
                </c:ext>
              </c:extLst>
            </c:dLbl>
            <c:dLbl>
              <c:idx val="1"/>
              <c:layout>
                <c:manualLayout>
                  <c:x val="5.6112324325346503E-3"/>
                  <c:y val="-2.826070562753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D-4B8F-8E23-C366C6955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Программные </c:v>
                </c:pt>
                <c:pt idx="1">
                  <c:v>Непрограммные</c:v>
                </c:pt>
                <c:pt idx="2">
                  <c:v>Условно-утвержденные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794756.89</c:v>
                </c:pt>
                <c:pt idx="1">
                  <c:v>15832.23</c:v>
                </c:pt>
                <c:pt idx="2">
                  <c:v>7141.09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9-4A43-B04D-F5FF9C3DE2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(тыс. 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369729760395E-2"/>
                  <c:y val="6.280156806119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D-4B8F-8E23-C366C69557E7}"/>
                </c:ext>
              </c:extLst>
            </c:dLbl>
            <c:dLbl>
              <c:idx val="1"/>
              <c:layout>
                <c:manualLayout>
                  <c:x val="3.1422901622193959E-2"/>
                  <c:y val="-2.8260704065511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D-4B8F-8E23-C366C69557E7}"/>
                </c:ext>
              </c:extLst>
            </c:dLbl>
            <c:dLbl>
              <c:idx val="2"/>
              <c:layout>
                <c:manualLayout>
                  <c:x val="5.6112324325347327E-3"/>
                  <c:y val="-3.1400784030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D-4B8F-8E23-C366C6955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Программные </c:v>
                </c:pt>
                <c:pt idx="1">
                  <c:v>Непрограммные</c:v>
                </c:pt>
                <c:pt idx="2">
                  <c:v>Условно-утвержденные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606105.85</c:v>
                </c:pt>
                <c:pt idx="1">
                  <c:v>15832.23</c:v>
                </c:pt>
                <c:pt idx="2">
                  <c:v>29433.16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9-4A43-B04D-F5FF9C3DE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01216"/>
        <c:axId val="136041216"/>
      </c:barChart>
      <c:catAx>
        <c:axId val="1334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36041216"/>
        <c:crossesAt val="0"/>
        <c:auto val="1"/>
        <c:lblAlgn val="ctr"/>
        <c:lblOffset val="100"/>
        <c:noMultiLvlLbl val="0"/>
      </c:catAx>
      <c:valAx>
        <c:axId val="136041216"/>
        <c:scaling>
          <c:orientation val="minMax"/>
          <c:max val="120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401216"/>
        <c:crosses val="autoZero"/>
        <c:crossBetween val="between"/>
        <c:majorUnit val="200000"/>
      </c:valAx>
    </c:plotArea>
    <c:legend>
      <c:legendPos val="r"/>
      <c:layout>
        <c:manualLayout>
          <c:xMode val="edge"/>
          <c:yMode val="edge"/>
          <c:x val="0.82265642459161936"/>
          <c:y val="0.37531049735534333"/>
          <c:w val="0.17734357540838064"/>
          <c:h val="0.27645149686238457"/>
        </c:manualLayout>
      </c:layout>
      <c:overlay val="0"/>
      <c:txPr>
        <a:bodyPr/>
        <a:lstStyle/>
        <a:p>
          <a:pPr>
            <a:defRPr b="0" baseline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4F9D-EECE-43EC-AA54-29F30730AF72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B017-C075-44FE-B50B-B0179E08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B017-C075-44FE-B50B-B0179E08CF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1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1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9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2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99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0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449F37-DF76-4A29-ACD6-26965CF6D8E8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5515" y="78566"/>
            <a:ext cx="8449651" cy="976511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 – 2026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5036986" y="4418638"/>
            <a:ext cx="667226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66"/>
            <a:ext cx="3406889" cy="2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98029"/>
            <a:ext cx="12192000" cy="8599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решению «О бюджете муниципального образования «Северо-Байкальский район» на 2024 год и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2025 и 2026 годов»  № 514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26.12.2023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0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286435"/>
            <a:ext cx="4019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Резервные фонды администрации МО «Северо-Байкальский район»</a:t>
            </a:r>
            <a:endParaRPr lang="ru-RU" sz="2800" b="1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500812" y="413734"/>
            <a:ext cx="3638550" cy="2085975"/>
          </a:xfrm>
          <a:prstGeom prst="curvedDownArrow">
            <a:avLst>
              <a:gd name="adj1" fmla="val 25899"/>
              <a:gd name="adj2" fmla="val 50000"/>
              <a:gd name="adj3" fmla="val 25000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96286" y="2755708"/>
            <a:ext cx="2562226" cy="168989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34425" y="2872491"/>
            <a:ext cx="3457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финансирования для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ЧС 50,0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10800000">
            <a:off x="1654968" y="1643862"/>
            <a:ext cx="3105150" cy="1489780"/>
          </a:xfrm>
          <a:prstGeom prst="curvedUpArrow">
            <a:avLst>
              <a:gd name="adj1" fmla="val 25000"/>
              <a:gd name="adj2" fmla="val 50000"/>
              <a:gd name="adj3" fmla="val 269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8175" y="3138990"/>
            <a:ext cx="332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350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тыс.рублей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13" y="3305817"/>
            <a:ext cx="2933700" cy="20880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3488" y="3472655"/>
            <a:ext cx="2447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Резервный фонд финансирования непредвиденных расходов администрации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300,0 тыс. рублей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8ACE8-3803-4EB1-849F-C25A67159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39500" cy="6858000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A0FD6882-D379-47FC-A5EF-675A551B6154}"/>
              </a:ext>
            </a:extLst>
          </p:cNvPr>
          <p:cNvSpPr/>
          <p:nvPr/>
        </p:nvSpPr>
        <p:spPr>
          <a:xfrm>
            <a:off x="1137501" y="1982874"/>
            <a:ext cx="3215538" cy="18414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финансирования для </a:t>
            </a: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ЧС 50,0 </a:t>
            </a:r>
          </a:p>
          <a:p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1B82445-4508-4E90-9EB3-4B0D8AAC636D}"/>
              </a:ext>
            </a:extLst>
          </p:cNvPr>
          <p:cNvSpPr/>
          <p:nvPr/>
        </p:nvSpPr>
        <p:spPr>
          <a:xfrm>
            <a:off x="4543311" y="1910509"/>
            <a:ext cx="3441017" cy="18748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Резервный фонд                финансирования  непредвиденных  расходов  администрации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300,0 тыс. рублей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изогнутая вниз 12">
            <a:extLst>
              <a:ext uri="{FF2B5EF4-FFF2-40B4-BE49-F238E27FC236}">
                <a16:creationId xmlns:a16="http://schemas.microsoft.com/office/drawing/2014/main" id="{45EB5566-321F-4381-B335-5E0D939A6F4F}"/>
              </a:ext>
            </a:extLst>
          </p:cNvPr>
          <p:cNvSpPr/>
          <p:nvPr/>
        </p:nvSpPr>
        <p:spPr>
          <a:xfrm flipH="1">
            <a:off x="2956124" y="680381"/>
            <a:ext cx="6800433" cy="9634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1EBAE54E-CB0A-4A0E-A5BB-2E62BBC4BE66}"/>
              </a:ext>
            </a:extLst>
          </p:cNvPr>
          <p:cNvSpPr/>
          <p:nvPr/>
        </p:nvSpPr>
        <p:spPr>
          <a:xfrm>
            <a:off x="7847860" y="2201662"/>
            <a:ext cx="1127464" cy="564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чко с текстом: овальное 17">
            <a:extLst>
              <a:ext uri="{FF2B5EF4-FFF2-40B4-BE49-F238E27FC236}">
                <a16:creationId xmlns:a16="http://schemas.microsoft.com/office/drawing/2014/main" id="{8F80D255-16E5-4D78-B725-45A4CBF671CB}"/>
              </a:ext>
            </a:extLst>
          </p:cNvPr>
          <p:cNvSpPr/>
          <p:nvPr/>
        </p:nvSpPr>
        <p:spPr>
          <a:xfrm>
            <a:off x="8901040" y="1413997"/>
            <a:ext cx="2057471" cy="1315578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Резервный фонд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350,0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79542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431642"/>
            <a:ext cx="6086474" cy="4512083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544715"/>
            <a:ext cx="6467475" cy="5237084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2025 года – 85 279,95 тыс. рублей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2026 года – 85 279,50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85 279,95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 в проекте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2024 год – 0,00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6201"/>
            <a:ext cx="12191998" cy="10287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долга, расходы на его обслуживание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8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                                     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70757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11"/>
            <a:ext cx="12192000" cy="681238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9501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 бюджета муниципального образования                  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«Северо-Байкальский район» на 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годы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677785"/>
              </p:ext>
            </p:extLst>
          </p:nvPr>
        </p:nvGraphicFramePr>
        <p:xfrm>
          <a:off x="70336" y="3088887"/>
          <a:ext cx="12036672" cy="332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168">
                  <a:extLst>
                    <a:ext uri="{9D8B030D-6E8A-4147-A177-3AD203B41FA5}">
                      <a16:colId xmlns:a16="http://schemas.microsoft.com/office/drawing/2014/main" val="1542991593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505835716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2573203587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3429714740"/>
                    </a:ext>
                  </a:extLst>
                </a:gridCol>
              </a:tblGrid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23696"/>
                  </a:ext>
                </a:extLst>
              </a:tr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1 051 479,81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817 730,21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635 539,01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11485"/>
                  </a:ext>
                </a:extLst>
              </a:tr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1 068 535,80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817 730,21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635 539,01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74390"/>
                  </a:ext>
                </a:extLst>
              </a:tr>
              <a:tr h="12266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(профицит),    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17 055,99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9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3A7AB3B-179B-40D8-9235-FE26D4BD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13710"/>
              </p:ext>
            </p:extLst>
          </p:nvPr>
        </p:nvGraphicFramePr>
        <p:xfrm>
          <a:off x="0" y="0"/>
          <a:ext cx="12192003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310">
                  <a:extLst>
                    <a:ext uri="{9D8B030D-6E8A-4147-A177-3AD203B41FA5}">
                      <a16:colId xmlns:a16="http://schemas.microsoft.com/office/drawing/2014/main" val="481330436"/>
                    </a:ext>
                  </a:extLst>
                </a:gridCol>
                <a:gridCol w="1504545">
                  <a:extLst>
                    <a:ext uri="{9D8B030D-6E8A-4147-A177-3AD203B41FA5}">
                      <a16:colId xmlns:a16="http://schemas.microsoft.com/office/drawing/2014/main" val="2240585519"/>
                    </a:ext>
                  </a:extLst>
                </a:gridCol>
                <a:gridCol w="1504545">
                  <a:extLst>
                    <a:ext uri="{9D8B030D-6E8A-4147-A177-3AD203B41FA5}">
                      <a16:colId xmlns:a16="http://schemas.microsoft.com/office/drawing/2014/main" val="317494855"/>
                    </a:ext>
                  </a:extLst>
                </a:gridCol>
                <a:gridCol w="1504545">
                  <a:extLst>
                    <a:ext uri="{9D8B030D-6E8A-4147-A177-3AD203B41FA5}">
                      <a16:colId xmlns:a16="http://schemas.microsoft.com/office/drawing/2014/main" val="1829285916"/>
                    </a:ext>
                  </a:extLst>
                </a:gridCol>
                <a:gridCol w="1504545">
                  <a:extLst>
                    <a:ext uri="{9D8B030D-6E8A-4147-A177-3AD203B41FA5}">
                      <a16:colId xmlns:a16="http://schemas.microsoft.com/office/drawing/2014/main" val="873222903"/>
                    </a:ext>
                  </a:extLst>
                </a:gridCol>
                <a:gridCol w="1504545">
                  <a:extLst>
                    <a:ext uri="{9D8B030D-6E8A-4147-A177-3AD203B41FA5}">
                      <a16:colId xmlns:a16="http://schemas.microsoft.com/office/drawing/2014/main" val="2948005467"/>
                    </a:ext>
                  </a:extLst>
                </a:gridCol>
                <a:gridCol w="1504545">
                  <a:extLst>
                    <a:ext uri="{9D8B030D-6E8A-4147-A177-3AD203B41FA5}">
                      <a16:colId xmlns:a16="http://schemas.microsoft.com/office/drawing/2014/main" val="2896638783"/>
                    </a:ext>
                  </a:extLst>
                </a:gridCol>
                <a:gridCol w="1003423">
                  <a:extLst>
                    <a:ext uri="{9D8B030D-6E8A-4147-A177-3AD203B41FA5}">
                      <a16:colId xmlns:a16="http://schemas.microsoft.com/office/drawing/2014/main" val="3765394630"/>
                    </a:ext>
                  </a:extLst>
                </a:gridCol>
              </a:tblGrid>
              <a:tr h="29496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 по состоянию на 01.10.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2024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2025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2026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809881"/>
                  </a:ext>
                </a:extLst>
              </a:tr>
              <a:tr h="589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2023г.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2024г.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2025г.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1289774"/>
                  </a:ext>
                </a:extLst>
              </a:tr>
              <a:tr h="430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619085"/>
                  </a:ext>
                </a:extLst>
              </a:tr>
              <a:tr h="884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– всего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192 815,19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170 559,90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170 559,90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170 559,90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7283196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172 981,36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148 478,30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149 250,30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149 250,30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64595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155 340,76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131 321,00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132 083,00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132 083,00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8352533"/>
                  </a:ext>
                </a:extLst>
              </a:tr>
              <a:tr h="884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(доходы от акцизов на нефтепродукты)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3 951,80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4 089,80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4 089,80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4 089,80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6590743"/>
                  </a:ext>
                </a:extLst>
              </a:tr>
              <a:tr h="884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11 868,00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11 187,50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11 187,50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11 187,50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7306032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259646"/>
                  </a:ext>
                </a:extLst>
              </a:tr>
              <a:tr h="5284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6947935"/>
                  </a:ext>
                </a:extLst>
              </a:tr>
              <a:tr h="5899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19 833,84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22 081,60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21 309,60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21 309,60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077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975" y="362635"/>
            <a:ext cx="1030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безвозмездных поступлений из республиканского бюджета (тыс. рублей)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246" y="4465027"/>
            <a:ext cx="3429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780372023"/>
              </p:ext>
            </p:extLst>
          </p:nvPr>
        </p:nvGraphicFramePr>
        <p:xfrm>
          <a:off x="96714" y="1316741"/>
          <a:ext cx="12019085" cy="515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410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то такое финансы - финансы, понятие финансов, признаки финансов, финансовые  отношения » Мир Де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89857"/>
            <a:ext cx="8683348" cy="2133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2022 – 2024 годы запланированы в сумме: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449" y="3037114"/>
            <a:ext cx="5486401" cy="1872343"/>
          </a:xfrm>
        </p:spPr>
        <p:txBody>
          <a:bodyPr>
            <a:normAutofit/>
          </a:bodyPr>
          <a:lstStyle/>
          <a:p>
            <a:r>
              <a:rPr lang="ru-RU" b="1" dirty="0"/>
              <a:t>2022 год – 17 551 049,66 рублей;</a:t>
            </a:r>
          </a:p>
          <a:p>
            <a:r>
              <a:rPr lang="ru-RU" b="1" dirty="0"/>
              <a:t>2022 год – 16 981 192,66 рублей;</a:t>
            </a:r>
          </a:p>
          <a:p>
            <a:r>
              <a:rPr lang="ru-RU" b="1" dirty="0"/>
              <a:t>2022 год – 16 958 578,66 рублей.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932"/>
            <a:ext cx="12199433" cy="6977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4039" y="178420"/>
            <a:ext cx="10749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2024 – 2026 годы запланированы в сумме: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2967334"/>
            <a:ext cx="9010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18 087,26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18 096,07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 год – 18 105,48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7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54546"/>
            <a:ext cx="5410200" cy="430345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4826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6" y="1"/>
            <a:ext cx="12049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заключенными соглашениями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2024 – 2026годы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" y="2554546"/>
            <a:ext cx="7439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5 564,73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5 596,61 тыс. руб.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– 5 630,01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344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11"/>
            <a:ext cx="12192000" cy="681238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9501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 бюджета муниципального образования                  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«Северо-Байкальский район» на 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годы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/>
        </p:nvGraphicFramePr>
        <p:xfrm>
          <a:off x="70336" y="3088887"/>
          <a:ext cx="12036672" cy="332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168">
                  <a:extLst>
                    <a:ext uri="{9D8B030D-6E8A-4147-A177-3AD203B41FA5}">
                      <a16:colId xmlns:a16="http://schemas.microsoft.com/office/drawing/2014/main" val="1542991593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505835716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2573203587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3429714740"/>
                    </a:ext>
                  </a:extLst>
                </a:gridCol>
              </a:tblGrid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23696"/>
                  </a:ext>
                </a:extLst>
              </a:tr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1 051 479,81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817 730,21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635 539,01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11485"/>
                  </a:ext>
                </a:extLst>
              </a:tr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1 068 535,80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817 730,21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635 539,01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74390"/>
                  </a:ext>
                </a:extLst>
              </a:tr>
              <a:tr h="12266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(профицит),    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17 055,99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71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A1B0"/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2438400"/>
            <a:ext cx="5580731" cy="541972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72716" y="203276"/>
            <a:ext cx="10437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муниципального образования                  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«Северо-Байкальский район» на 2024 год и плановый период 2025 и 2026 годы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86280"/>
              </p:ext>
            </p:extLst>
          </p:nvPr>
        </p:nvGraphicFramePr>
        <p:xfrm>
          <a:off x="0" y="3286125"/>
          <a:ext cx="8877670" cy="362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265">
                  <a:extLst>
                    <a:ext uri="{9D8B030D-6E8A-4147-A177-3AD203B41FA5}">
                      <a16:colId xmlns:a16="http://schemas.microsoft.com/office/drawing/2014/main" val="1542991593"/>
                    </a:ext>
                  </a:extLst>
                </a:gridCol>
                <a:gridCol w="2057267">
                  <a:extLst>
                    <a:ext uri="{9D8B030D-6E8A-4147-A177-3AD203B41FA5}">
                      <a16:colId xmlns:a16="http://schemas.microsoft.com/office/drawing/2014/main" val="505835716"/>
                    </a:ext>
                  </a:extLst>
                </a:gridCol>
                <a:gridCol w="2214359">
                  <a:extLst>
                    <a:ext uri="{9D8B030D-6E8A-4147-A177-3AD203B41FA5}">
                      <a16:colId xmlns:a16="http://schemas.microsoft.com/office/drawing/2014/main" val="2573203587"/>
                    </a:ext>
                  </a:extLst>
                </a:gridCol>
                <a:gridCol w="1984779">
                  <a:extLst>
                    <a:ext uri="{9D8B030D-6E8A-4147-A177-3AD203B41FA5}">
                      <a16:colId xmlns:a16="http://schemas.microsoft.com/office/drawing/2014/main" val="3429714740"/>
                    </a:ext>
                  </a:extLst>
                </a:gridCol>
              </a:tblGrid>
              <a:tr h="7988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23696"/>
                  </a:ext>
                </a:extLst>
              </a:tr>
              <a:tr h="798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1 052 408,58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794 756,89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606 105,85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11485"/>
                  </a:ext>
                </a:extLst>
              </a:tr>
              <a:tr h="798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16 127,23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15 832,23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15 832,23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74390"/>
                  </a:ext>
                </a:extLst>
              </a:tr>
              <a:tr h="11754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фонд,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155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14439"/>
              </p:ext>
            </p:extLst>
          </p:nvPr>
        </p:nvGraphicFramePr>
        <p:xfrm>
          <a:off x="0" y="0"/>
          <a:ext cx="12191999" cy="52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9592" y="4980842"/>
            <a:ext cx="11849832" cy="172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 (тыс. руб.):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Норматив: 49 825,61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 46 408,64</a:t>
            </a:r>
          </a:p>
        </p:txBody>
      </p:sp>
    </p:spTree>
    <p:extLst>
      <p:ext uri="{BB962C8B-B14F-4D97-AF65-F5344CB8AC3E}">
        <p14:creationId xmlns:p14="http://schemas.microsoft.com/office/powerpoint/2010/main" val="222439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1111</TotalTime>
  <Words>628</Words>
  <Application>Microsoft Office PowerPoint</Application>
  <PresentationFormat>Широкоэкранный</PresentationFormat>
  <Paragraphs>191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Monotype Corsiva</vt:lpstr>
      <vt:lpstr>Times New Roman</vt:lpstr>
      <vt:lpstr>Wingdings 3</vt:lpstr>
      <vt:lpstr>Сектор</vt:lpstr>
      <vt:lpstr>2024 – 2026 гг.</vt:lpstr>
      <vt:lpstr>Презентация PowerPoint</vt:lpstr>
      <vt:lpstr>Презентация PowerPoint</vt:lpstr>
      <vt:lpstr>Презентация PowerPoint</vt:lpstr>
      <vt:lpstr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2022 – 2024 годы запланированы в сумме: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1 января 2025 года – 85 279,95 тыс. рублей;  на 1 января 2026 года – 85 279,50 тыс. рублей;  на 1 января 2027 года – 85 279,95 тыс. рублей.   Расходы на обслуживание муниципального долга в проекте бюджета на 2024 год – 0,00 тыс. рублей </vt:lpstr>
      <vt:lpstr>Спасибо                                      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бюджета муниципального образования «Северо-Байкальский район» за 2019 год.</dc:title>
  <dc:creator>dreamy</dc:creator>
  <cp:lastModifiedBy>user</cp:lastModifiedBy>
  <cp:revision>129</cp:revision>
  <dcterms:created xsi:type="dcterms:W3CDTF">2020-05-24T11:15:54Z</dcterms:created>
  <dcterms:modified xsi:type="dcterms:W3CDTF">2024-03-18T01:46:52Z</dcterms:modified>
</cp:coreProperties>
</file>